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3:09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4:01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49 24575,'8'-4'0,"7"-6"0,10-5 0,8-4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4:07.6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5649 692 24575,'251'2'0,"273"-4"0,-515 2 0,48-4 0,-53 4 0,0-1 0,0 0 0,0 0 0,1 0 0,-1 0 0,0-1 0,-1 1 0,1-1 0,6-4 0,-10 6 0,1-1 0,0 1 0,-1-1 0,1 0 0,-1 0 0,1 1 0,0-1 0,-1 0 0,0 0 0,1 0 0,-1 0 0,1 1 0,-1-1 0,0 0 0,0 0 0,0 0 0,1 0 0,-1 0 0,0 0 0,0 0 0,0 0 0,0 0 0,0 0 0,-1 0 0,1 0 0,0 1 0,0-1 0,-1 0 0,1 0 0,0 0 0,-1 0 0,1 0 0,-1 1 0,1-1 0,-1 0 0,0 0 0,1 1 0,-2-2 0,-29-27 0,12 16 0,-2 1 0,1 0 0,-2 2 0,0 0 0,0 1 0,0 2 0,-1 0 0,-36-6 0,-22 1 0,-90-1 0,-228 12 0,383 2 0,41 0 0,823 2 0,-446-5 0,-387 3 0,0 0 0,0 1 0,0 1 0,0 0 0,29 11 0,70 36 0,5 3 0,61 7 0,-154-52 0,55 11 0,-62-17 0,-1 2 0,0 0 0,0 1 0,0 1 0,-1 1 0,21 10 0,-37-17 0,-1 1 0,1-1 0,0 0 0,0 1 0,-1-1 0,1 0 0,0 1 0,-1-1 0,1 1 0,0 0 0,-1-1 0,1 1 0,-1-1 0,1 1 0,-1 0 0,1-1 0,-1 1 0,0 0 0,1 0 0,-1-1 0,0 1 0,1 0 0,-1 0 0,0 0 0,0-1 0,0 2 0,0-1 0,-1 0 0,1-1 0,-1 1 0,1 0 0,-1 0 0,0-1 0,0 1 0,1 0 0,-1-1 0,0 1 0,0-1 0,0 1 0,1-1 0,-1 0 0,0 1 0,0-1 0,0 0 0,-1 1 0,-49 7 0,-6-6 0,1-1 0,-1-4 0,1-1 0,-1-4 0,-100-26 0,98 19 0,-180-44 0,181 48 0,0 3 0,-73-2 0,-681 10 0,350 2 0,-2521-2 0,2969 1 0,-22-1 0,35 0 0,-1 0 0,1 0 0,0 0 0,-1-1 0,1 1 0,0 0 0,0 0 0,-1-1 0,1 1 0,0-1 0,0 1 0,0-1 0,-1 0 0,1 1 0,0-1 0,0 0 0,0 0 0,-1-1 0,2 1 0,0 1 0,0-1 0,0 0 0,0 1 0,0-1 0,0 1 0,0-1 0,0 0 0,1 1 0,-1-1 0,0 1 0,0-1 0,1 1 0,-1-1 0,0 1 0,1-1 0,-1 1 0,0-1 0,1 1 0,-1-1 0,1 1 0,-1 0 0,1-1 0,-1 1 0,1 0 0,-1-1 0,1 1 0,-1 0 0,1 0 0,0-1 0,0 1 0,22-11 0,1 2 0,0 0 0,1 1 0,-1 2 0,1 0 0,33-2 0,-19 2 0,97-13 0,174-3 0,141 24 0,-206 1 0,103 6 0,-2 31 0,-30 28 0,-257-55 0,1-4 0,84 4 0,121-11 0,-151-4 0,61 3 0,253-6 0,-423 5 0,-1 0 0,1-1 0,-1 0 0,1 0 0,-1 0 0,9-4 0,-12 5 0,-1 0 0,1-1 0,-1 1 0,1 0 0,-1-1 0,1 1 0,0 0 0,-1-1 0,0 1 0,1-1 0,-1 1 0,1-1 0,-1 1 0,0-1 0,1 0 0,-1 1 0,0-1 0,1 1 0,-1-1 0,0 0 0,0 0 0,0 0 0,0 0 0,0-1 0,-1 1 0,1 0 0,0 0 0,-1 0 0,1 0 0,-1 0 0,1 0 0,-1 1 0,1-1 0,-1 0 0,0 0 0,1 0 0,-1 0 0,0 1 0,-1-2 0,-6-4 0,1 1 0,-1 1 0,0-1 0,0 2 0,-1-1 0,1 1 0,-1 0 0,-9-2 0,1 0 0,-120-35 0,-219-35 0,192 46 0,-110-12 0,-330 34 0,338 10 0,-1115-3 0,1061 12 0,29 1 0,175-13 0,394-12 0,61-1 0,678 13 0,-4554 0 0,3529 0 0,-1 0 0,1 1 0,0 0 0,-12 3 0,19-4 0,0 0 0,0 1 0,0-1 0,0 0 0,0 0 0,0 1 0,0-1 0,0 0 0,0 1 0,0-1 0,1 1 0,-1-1 0,0 1 0,0 0 0,0-1 0,1 1 0,-1 0 0,0-1 0,1 1 0,-1 0 0,0 0 0,1 0 0,-1 0 0,1-1 0,-1 1 0,1 0 0,0 0 0,-1 0 0,1 0 0,0 0 0,0 0 0,0 0 0,0 0 0,0 0 0,0 0 0,0 0 0,0 0 0,0 0 0,0 0 0,0 0 0,1 0 0,-1 0 0,0 0 0,1 0 0,-1 0 0,1 0 0,-1 0 0,1 0 0,0 0 0,3 4 0,-1 0 0,1-1 0,0 0 0,1 0 0,-1 0 0,1-1 0,0 1 0,0-1 0,0 0 0,0 0 0,11 3 0,9 3 0,36 8 0,-38-11 0,495 138 0,109 16 0,-262-72 0,-305-72 0,0 3 0,-2 2 0,0 3 0,70 41 0,-111-56 0,-2 2 0,21 16 0,-32-24 0,-1-1 0,0 1 0,0-1 0,-1 1 0,1 0 0,-1 0 0,1 0 0,-1 0 0,0 1 0,0-1 0,0 0 0,-1 1 0,1 0 0,-1-1 0,0 1 0,0 0 0,0-1 0,0 6 0,-1-8 0,0 0 0,-1 0 0,1 0 0,0 0 0,-1 1 0,1-1 0,0 0 0,-1-1 0,0 1 0,1 0 0,-1 0 0,1 0 0,-1 0 0,0 0 0,0-1 0,0 1 0,1 0 0,-1 0 0,0-1 0,0 1 0,0-1 0,0 1 0,-1 0 0,-30 7 0,-37 1 0,-1-4 0,-93-4 0,92-2 0,14 1 0,0-2 0,0-3 0,1-2 0,0-3 0,0-2 0,1-3 0,1-2 0,-65-29 0,113 43 0,0 0 0,1 0 0,-1-1 0,1 1 0,0-1 0,0 0 0,0-1 0,1 1 0,-1-1 0,1 0 0,0 0 0,0 0 0,-5-11 0,5 6 0,0 0 0,1 1 0,1-2 0,0 1 0,0 0 0,0 0 0,1-20 0,2 17 0,0 0 0,1 0 0,0 1 0,1-1 0,0 1 0,1-1 0,0 1 0,1 0 0,0 1 0,1-1 0,1 1 0,0 0 0,0 0 0,1 1 0,0 0 0,11-9 0,10-9 0,2 1 0,0 2 0,63-39 0,-12 16 0,2 3 0,1 3 0,3 5 0,1 3 0,1 4 0,176-33 0,-247 60 0,56-6 0,-69 8 0,-1 1 0,1 1 0,-1-1 0,0 1 0,1 0 0,-1 0 0,0 0 0,0 1 0,0 0 0,0 0 0,7 4 0,-10-5 0,0 1 0,0 0 0,0-1 0,0 1 0,0 0 0,-1 0 0,1 0 0,-1 0 0,1 0 0,-1 0 0,0 1 0,0-1 0,0 0 0,0 1 0,0-1 0,0 1 0,-1-1 0,1 1 0,-1-1 0,0 1 0,0-1 0,0 1 0,0 0 0,0-1 0,0 1 0,-1-1 0,1 1 0,-2 3 0,0 1 0,-1 1 0,0-1 0,0 0 0,-1 0 0,1 0 0,-2 0 0,1-1 0,-6 7 0,0-2 0,-1-1 0,-1 0 0,0-1 0,0 0 0,-1-1 0,0 0 0,-1-1 0,1 0 0,-1-1 0,-1-1 0,1 0 0,-25 4 0,-13 1 0,1-3 0,-71 0 0,-275-12 0,359 1 0,0-1 0,0-2 0,0-1 0,-65-25 0,39 7 0,-107-62 0,128 64 0,19 11 0,1 0 0,0-1 0,1-1 0,-34-32 0,8-2 0,24 21 0,-2 2 0,-1 0 0,-1 2 0,-1 1 0,-43-25 0,63 44 0,0 0 0,-1 0 0,1 1 0,0 1 0,-1 0 0,1 0 0,-1 1 0,0 0 0,-16 1 0,24-1 0,-1 1 0,0 1 0,1-1 0,-1 0 0,0 1 0,1-1 0,-1 1 0,0 0 0,1 0 0,-1 0 0,1 0 0,0 0 0,-1 1 0,1-1 0,0 1 0,0-1 0,0 1 0,0 0 0,0 0 0,0 0 0,0 0 0,0 0 0,1 0 0,-1 1 0,1-1 0,0 0 0,0 1 0,0-1 0,0 1 0,0-1 0,0 1 0,1 0 0,-1-1 0,1 1 0,0 0 0,0-1 0,0 1 0,0 0 0,0 3 0,1-1 0,1 1 0,-1-1 0,1 1 0,-1-1 0,2 1 0,-1-1 0,1 0 0,-1 0 0,1 0 0,1 0 0,-1-1 0,1 1 0,-1-1 0,1 0 0,1 0 0,6 5 0,3 2 0,1-1 0,0-1 0,0-1 0,22 10 0,-3-5 0,2-1 0,0-2 0,0-1 0,43 4 0,154 6 0,-178-16 0,788 28-885,-312-15 313,89 15 136,-216-9 293,82-19 1682,-260-5-1042,112 3-497,319-3 0,-431-22 0,-106 8 0,10 5 0,64-8 0,-156 13 0,-24 5 0,0-1 0,0-1 0,0 0 0,0 0 0,19-9 0,-32 12 0,0-1 0,0 1 0,0 0 0,0-1 0,0 1 0,0-1 0,0 1 0,0-1 0,-1 0 0,1 1 0,0-1 0,0 0 0,0 0 0,-1 1 0,1-1 0,0 0 0,-1 0 0,1 0 0,-1 0 0,1 0 0,-1 0 0,1 0 0,-1 0 0,0 0 0,1 0 0,-1 0 0,0 0 0,0 0 0,0 0 0,0 0 0,0 0 0,0 0 0,0-1 0,0 1 0,0 0 0,-1 0 0,1 0 0,0 0 0,-1 0 0,0-1 0,-1-1 0,0 0 0,-1-1 0,1 1 0,-1 0 0,0 1 0,0-1 0,0 0 0,0 1 0,-1 0 0,-5-4 0,-37-13 0,-1 1 0,0 2 0,-85-16 0,83 20 0,-336-75 0,338 78 0,0 3 0,0 1 0,0 3 0,-76 5 0,21 0 0,22-4 0,-76 3 0,128 1 0,0 2 0,-27 7 0,-8 2 0,-21 6 0,-101 37 0,-25 7 0,174-56 0,-1-1 0,1-1 0,-73 0 0,96-6-170,0 0-1,1 2 0,-1-1 1,1 2-1,-1 0 0,1 0 1,-13 6-1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4:33.3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6557 451 24575,'-614'19'0,"507"-14"0,44-3 0,-68 11 0,75-1 0,-73 26 0,89-24 0,-1-1 0,0-3 0,-1-1 0,-46 3 0,-7-5 0,74-2 0,22-3 0,15 1 0,405 7 0,-284-11 0,677 0 0,-799 1 0,0 0 0,-1-1 0,1 0 0,0-2 0,-1 1 0,15-6 0,-24 6 0,0 0 0,0-1 0,0 1 0,0-1 0,-1 0 0,1 0 0,-1-1 0,1 0 0,-1 1 0,-1-1 0,1 0 0,0-1 0,-1 1 0,0-1 0,0 0 0,0 1 0,-1-1 0,4-11 0,-3 10 0,-1-1 0,-1 1 0,1-1 0,-1 0 0,-1 0 0,1 0 0,-1 0 0,0 0 0,0 1 0,-1-1 0,0 0 0,-1 0 0,1 0 0,-1 1 0,0-1 0,-1 1 0,0-1 0,0 1 0,-7-12 0,3 9 0,0 1 0,0-1 0,-1 1 0,0 0 0,0 1 0,-1 0 0,0 0 0,0 1 0,0 0 0,-1 1 0,-19-8 0,16 8 0,1 2 0,-1-1 0,-1 2 0,1 0 0,-22-1 0,-71 6 0,44 0 0,-114-4 0,-94 5 0,261-3 0,1 1 0,0 0 0,0 0 0,0 1 0,0 0 0,-9 5 0,8-4 0,0 0 0,-1 0 0,-13 3 0,-7-3 0,0-1 0,-58-3 0,51-1 0,-45 5 0,66-1 0,1 0 0,-26 10 0,-22 5 0,-72-2 0,25-4 0,21-4 0,-161-6 0,133-4 0,-1616 2 0,1665 3 0,-104 18 0,-24 3 0,-210-22 0,216-4 0,113 0 0,0-4 0,-109-22 0,-147-59 0,226 46 0,-11-2 0,100 38 0,0 1 0,-1 0 0,1 2 0,-34-2 0,39 4 0,-12 1 0,-1-1 0,0-1 0,1-2 0,-45-9 0,23 2 0,0 2 0,0 2 0,-76 0 0,50 4 0,-55-14 0,82 9 0,-70-15 0,131 16 0,16-1 0,138-6 0,218 10 0,-202 5 0,727-1 0,-891 0 0,-1 2 0,0 0 0,1 1 0,34 13 0,14 2 0,160 28 0,-179-36 0,2-2 0,-1-3 0,97 0 0,-123-5 0,0 2 0,0 0 0,41 13 0,-37-9 0,0-1 0,33 3 0,353-5 0,-215-7 0,923 3 0,-1119 0 0,38-3 0,-41 3 0,0 0 0,0 0 0,0 0 0,0 0 0,0 0 0,0-1 0,0 1 0,0 0 0,0-1 0,0 1 0,0-1 0,0 1 0,0-1 0,0 1 0,0-1 0,0 0 0,0 1 0,-1-1 0,1 0 0,0 0 0,0 0 0,-1 1 0,1-1 0,-1 0 0,1 0 0,-1 0 0,1 0 0,-1 0 0,0 0 0,1 0 0,-1-2 0,0 2 0,0-1 0,-1 1 0,1 0 0,-1 0 0,0 0 0,1 0 0,-1 0 0,0 0 0,1 1 0,-1-1 0,0 0 0,0 0 0,0 0 0,0 1 0,0-1 0,0 0 0,0 1 0,0-1 0,0 1 0,0-1 0,0 1 0,0 0 0,0-1 0,0 1 0,-2 0 0,-33-6 0,33 6 0,-147 0 0,101 2 0,-58-4 0,105 1 0,0 1 0,0 0 0,-1-1 0,1 1 0,0-1 0,0 0 0,0 0 0,0 0 0,0 0 0,0 0 0,0 0 0,0 0 0,0-1 0,1 1 0,-1-1 0,0 1 0,1-1 0,-1 1 0,1-1 0,0 0 0,0 0 0,-1 0 0,1 0 0,0 0 0,1 0 0,-1 0 0,0 0 0,1 0 0,-1-1 0,1 1 0,-1 0 0,1 0 0,0-4 0,0-9 0,1 1 0,0-1 0,1 1 0,4-19 0,0 2 0,-6 29 0,0 1 0,0-1 0,1 1 0,-1-1 0,-1 0 0,1 1 0,0-1 0,0 1 0,-1-1 0,1 0 0,-1 1 0,1-1 0,-1 1 0,0 0 0,1-1 0,-1 1 0,0-1 0,0 1 0,0 0 0,-2-3 0,0 3 0,1-1 0,-1 0 0,0 0 0,0 1 0,0-1 0,0 1 0,0 0 0,0 0 0,0 0 0,-4 0 0,-9-1 0,-1 1 0,0 0 0,-23 3 0,22-1 0,-1 0 0,0 1 0,0 1 0,0 0 0,0 2 0,-27 10 0,-84 44 0,-12 5 0,-121 16 0,192-64 0,-1-3 0,-1-3 0,1-4 0,-1-2 0,-107-10 0,162 5 0,1-1 0,0 0 0,0-1 0,1-2 0,-1 1 0,1-2 0,0 0 0,0-1 0,-25-15 0,5 0 0,0 2 0,-50-21 0,67 34 0,-1 0 0,1 2 0,-1 0 0,0 1 0,0 1 0,-38-1 0,-22 4 0,-107 4 0,186-4 0,-1 0 0,0 0 0,1 0 0,-1 0 0,0 1 0,1-1 0,-1 0 0,0 1 0,1-1 0,-1 1 0,1-1 0,-1 1 0,1 0 0,-1-1 0,1 1 0,-1 0 0,1 0 0,0 0 0,-1 1 0,1-1 0,0 0 0,0 0 0,0 0 0,0 1 0,0-1 0,0 1 0,0-1 0,1 1 0,-1-1 0,0 1 0,1-1 0,-1 1 0,1 0 0,0-1 0,-1 1 0,1 0 0,0-1 0,0 1 0,0 0 0,0-1 0,1 4 0,0 1 0,1-1 0,0 0 0,0 1 0,0-1 0,0 0 0,1 0 0,0 0 0,0 0 0,0-1 0,1 1 0,4 4 0,7 6 0,1 1 0,1-2 0,0 0 0,1-1 0,1-1 0,0-1 0,0-1 0,1 0 0,0-1 0,1-1 0,0-1 0,33 6 0,401 41 0,2-28 0,-203-4 0,-13-2 0,635-10 103,-525-13-1571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3:13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3:15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3:16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3:17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3:18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3:19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3:20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3T23:33:22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7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7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4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3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58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6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6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6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9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12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18" r:id="rId6"/>
    <p:sldLayoutId id="2147483923" r:id="rId7"/>
    <p:sldLayoutId id="2147483919" r:id="rId8"/>
    <p:sldLayoutId id="2147483920" r:id="rId9"/>
    <p:sldLayoutId id="2147483921" r:id="rId10"/>
    <p:sldLayoutId id="21474839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18" Type="http://schemas.openxmlformats.org/officeDocument/2006/relationships/image" Target="../media/image19.png"/><Relationship Id="rId3" Type="http://schemas.openxmlformats.org/officeDocument/2006/relationships/image" Target="../media/image15.svg"/><Relationship Id="rId21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17" Type="http://schemas.openxmlformats.org/officeDocument/2006/relationships/customXml" Target="../ink/ink11.xml"/><Relationship Id="rId2" Type="http://schemas.openxmlformats.org/officeDocument/2006/relationships/image" Target="../media/image14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6.xml"/><Relationship Id="rId5" Type="http://schemas.openxmlformats.org/officeDocument/2006/relationships/customXml" Target="../ink/ink1.xml"/><Relationship Id="rId15" Type="http://schemas.openxmlformats.org/officeDocument/2006/relationships/customXml" Target="../ink/ink10.xml"/><Relationship Id="rId10" Type="http://schemas.openxmlformats.org/officeDocument/2006/relationships/customXml" Target="../ink/ink5.xml"/><Relationship Id="rId19" Type="http://schemas.openxmlformats.org/officeDocument/2006/relationships/customXml" Target="../ink/ink12.xml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3D3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573D8-5BE1-4527-B1F0-FB1AFB52C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869" y="640080"/>
            <a:ext cx="3659246" cy="286269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Git &amp;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C919F-8881-4A85-86D3-4DCD9B27C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69" y="3824516"/>
            <a:ext cx="3659246" cy="2393403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Session 4</a:t>
            </a:r>
          </a:p>
        </p:txBody>
      </p:sp>
      <p:cxnSp>
        <p:nvCxnSpPr>
          <p:cNvPr id="34" name="Straight Connector 29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>
            <a:extLst>
              <a:ext uri="{FF2B5EF4-FFF2-40B4-BE49-F238E27FC236}">
                <a16:creationId xmlns:a16="http://schemas.microsoft.com/office/drawing/2014/main" id="{8EF9EC61-E025-4F86-81E4-FFBEEACE51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5282335" y="1668541"/>
            <a:ext cx="6275667" cy="3520918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6057E95A-CC47-4E7A-8DDC-08599AFA0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98"/>
            <a:ext cx="745182" cy="745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BB6F97-F3D3-49AB-993D-48A65B854E8A}"/>
              </a:ext>
            </a:extLst>
          </p:cNvPr>
          <p:cNvSpPr txBox="1"/>
          <p:nvPr/>
        </p:nvSpPr>
        <p:spPr>
          <a:xfrm>
            <a:off x="0" y="6353293"/>
            <a:ext cx="36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Authored by : Omar Shehata</a:t>
            </a:r>
          </a:p>
        </p:txBody>
      </p:sp>
    </p:spTree>
    <p:extLst>
      <p:ext uri="{BB962C8B-B14F-4D97-AF65-F5344CB8AC3E}">
        <p14:creationId xmlns:p14="http://schemas.microsoft.com/office/powerpoint/2010/main" val="36881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F5E9-DAC1-4AAA-BBA7-65605714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D4F6-7C62-41E5-A2C4-3AEC8B2C9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38" y="1960880"/>
            <a:ext cx="10614142" cy="4360021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</a:t>
            </a:r>
            <a:r>
              <a:rPr lang="en-US" dirty="0" err="1"/>
              <a:t>init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status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git commit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clone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log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branch &lt;</a:t>
            </a:r>
            <a:r>
              <a:rPr lang="en-US" dirty="0">
                <a:solidFill>
                  <a:schemeClr val="accent1"/>
                </a:solidFill>
              </a:rPr>
              <a:t>branch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tag &lt;</a:t>
            </a:r>
            <a:r>
              <a:rPr lang="en-US" dirty="0">
                <a:solidFill>
                  <a:schemeClr val="accent1"/>
                </a:solidFill>
              </a:rPr>
              <a:t>tag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checkout &lt;</a:t>
            </a:r>
            <a:r>
              <a:rPr lang="en-US" dirty="0">
                <a:solidFill>
                  <a:schemeClr val="accent1"/>
                </a:solidFill>
              </a:rPr>
              <a:t>checksum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</a:rPr>
              <a:t>tag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</a:rPr>
              <a:t>branch</a:t>
            </a:r>
            <a:r>
              <a:rPr lang="en-US" dirty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push &lt;</a:t>
            </a:r>
            <a:r>
              <a:rPr lang="en-US" dirty="0">
                <a:solidFill>
                  <a:schemeClr val="accent1"/>
                </a:solidFill>
              </a:rPr>
              <a:t>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remote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repo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&gt; &lt;</a:t>
            </a:r>
            <a:r>
              <a:rPr lang="en-US" dirty="0">
                <a:solidFill>
                  <a:schemeClr val="accent1"/>
                </a:solidFill>
              </a:rPr>
              <a:t>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branch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accent1"/>
                </a:solidFill>
              </a:rPr>
              <a:t>tag name</a:t>
            </a:r>
            <a:r>
              <a:rPr lang="en-US" dirty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pull &lt;</a:t>
            </a:r>
            <a:r>
              <a:rPr lang="en-US" dirty="0">
                <a:solidFill>
                  <a:schemeClr val="accent1"/>
                </a:solidFill>
              </a:rPr>
              <a:t>the remote repo name</a:t>
            </a:r>
            <a:r>
              <a:rPr lang="en-US" dirty="0"/>
              <a:t>&gt; &lt;</a:t>
            </a:r>
            <a:r>
              <a:rPr lang="en-US" dirty="0">
                <a:solidFill>
                  <a:schemeClr val="accent1"/>
                </a:solidFill>
              </a:rPr>
              <a:t>the branch</a:t>
            </a:r>
            <a:r>
              <a:rPr lang="en-US" dirty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config –global user.name &lt; </a:t>
            </a:r>
            <a:r>
              <a:rPr lang="en-US" dirty="0">
                <a:solidFill>
                  <a:schemeClr val="accent1"/>
                </a:solidFill>
              </a:rPr>
              <a:t>the name</a:t>
            </a:r>
            <a:r>
              <a:rPr lang="en-US" dirty="0"/>
              <a:t>&gt; # global may replaced with –system to apply the changes to the whole machine)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config –global </a:t>
            </a:r>
            <a:r>
              <a:rPr lang="en-US" dirty="0" err="1"/>
              <a:t>user.email</a:t>
            </a:r>
            <a:r>
              <a:rPr lang="en-US" dirty="0"/>
              <a:t> &lt;</a:t>
            </a:r>
            <a:r>
              <a:rPr lang="en-US" dirty="0">
                <a:solidFill>
                  <a:schemeClr val="accent1"/>
                </a:solidFill>
              </a:rPr>
              <a:t>the email</a:t>
            </a:r>
            <a:r>
              <a:rPr lang="en-US" dirty="0"/>
              <a:t>&gt; # global may replaced with –system to apply the changes to the whole machine)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git merge &lt;</a:t>
            </a:r>
            <a:r>
              <a:rPr lang="en-US" dirty="0">
                <a:solidFill>
                  <a:schemeClr val="accent1"/>
                </a:solidFill>
              </a:rPr>
              <a:t>branch one</a:t>
            </a:r>
            <a:r>
              <a:rPr lang="en-US" dirty="0"/>
              <a:t>&gt; &lt;</a:t>
            </a:r>
            <a:r>
              <a:rPr lang="en-US" dirty="0">
                <a:solidFill>
                  <a:schemeClr val="accent1"/>
                </a:solidFill>
              </a:rPr>
              <a:t>branch two</a:t>
            </a:r>
            <a:r>
              <a:rPr lang="en-US" dirty="0"/>
              <a:t>&gt;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922AEBE2-A299-4BD3-992E-DFF4A40E3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1" y="121815"/>
            <a:ext cx="801278" cy="8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99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E8C0-B7A7-4E80-BC0F-AF65466D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go practical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45B92-7F03-4D6C-8C82-C854D6FD9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+mj-lt"/>
              <a:buAutoNum type="romanLcPeriod"/>
            </a:pPr>
            <a:r>
              <a:rPr lang="en-US" dirty="0"/>
              <a:t>A whole scenario (</a:t>
            </a:r>
            <a:r>
              <a:rPr lang="en-US" dirty="0" err="1"/>
              <a:t>init</a:t>
            </a:r>
            <a:r>
              <a:rPr lang="en-US" dirty="0"/>
              <a:t>, add, commit, log, another commit, checkout, branch, tag)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Push it to remote repo (GitHub)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Clone the repo at another location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/>
              <a:t>Solve the first part of the “IEEE_FIRST_TEST”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1B33E1FD-A7F2-46D4-9BDC-34E6C0F73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1" y="121815"/>
            <a:ext cx="801278" cy="8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48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969362-7DBB-49E5-85C7-2F5CA7EA1F5C}"/>
              </a:ext>
            </a:extLst>
          </p:cNvPr>
          <p:cNvSpPr txBox="1"/>
          <p:nvPr/>
        </p:nvSpPr>
        <p:spPr>
          <a:xfrm>
            <a:off x="1723747" y="2321004"/>
            <a:ext cx="87445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ANY QUESTIONS ?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D982336-28DC-48BA-B49B-F2FAE50C0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1" y="121815"/>
            <a:ext cx="801278" cy="8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13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1BE7C60D-B364-4B19-A157-41B31C133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1" y="121815"/>
            <a:ext cx="801278" cy="801278"/>
          </a:xfrm>
          <a:prstGeom prst="rect">
            <a:avLst/>
          </a:prstGeom>
        </p:spPr>
      </p:pic>
      <p:pic>
        <p:nvPicPr>
          <p:cNvPr id="14" name="Graphic 13" descr="Monitor outline">
            <a:extLst>
              <a:ext uri="{FF2B5EF4-FFF2-40B4-BE49-F238E27FC236}">
                <a16:creationId xmlns:a16="http://schemas.microsoft.com/office/drawing/2014/main" id="{AA7A0EB1-563A-4C14-A8BE-F6DA8538F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398" y="1109742"/>
            <a:ext cx="2429602" cy="2429602"/>
          </a:xfrm>
          <a:prstGeom prst="rect">
            <a:avLst/>
          </a:prstGeom>
        </p:spPr>
      </p:pic>
      <p:pic>
        <p:nvPicPr>
          <p:cNvPr id="18" name="Graphic 17" descr="Folder with solid fill">
            <a:extLst>
              <a:ext uri="{FF2B5EF4-FFF2-40B4-BE49-F238E27FC236}">
                <a16:creationId xmlns:a16="http://schemas.microsoft.com/office/drawing/2014/main" id="{EBAC70EF-F0F2-4398-B18D-92ACB0D22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131" y="1645547"/>
            <a:ext cx="614680" cy="614680"/>
          </a:xfrm>
          <a:prstGeom prst="rect">
            <a:avLst/>
          </a:prstGeom>
        </p:spPr>
      </p:pic>
      <p:pic>
        <p:nvPicPr>
          <p:cNvPr id="20" name="Graphic 19" descr="Paper outline">
            <a:extLst>
              <a:ext uri="{FF2B5EF4-FFF2-40B4-BE49-F238E27FC236}">
                <a16:creationId xmlns:a16="http://schemas.microsoft.com/office/drawing/2014/main" id="{A6FADC43-0466-40A5-814B-963EC8BFBE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61632" y="1656039"/>
            <a:ext cx="1065530" cy="106553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5A8A89-E1BD-4FC0-A633-1EEAB5B623C4}"/>
              </a:ext>
            </a:extLst>
          </p:cNvPr>
          <p:cNvCxnSpPr>
            <a:cxnSpLocks/>
          </p:cNvCxnSpPr>
          <p:nvPr/>
        </p:nvCxnSpPr>
        <p:spPr>
          <a:xfrm flipH="1" flipV="1">
            <a:off x="1305173" y="2131654"/>
            <a:ext cx="312918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Monitor outline">
            <a:extLst>
              <a:ext uri="{FF2B5EF4-FFF2-40B4-BE49-F238E27FC236}">
                <a16:creationId xmlns:a16="http://schemas.microsoft.com/office/drawing/2014/main" id="{8A70B2A4-9FE5-4F1B-B9BA-7AA0C0205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9681" y="1109742"/>
            <a:ext cx="2625679" cy="262567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7CF60F-5F52-4B8F-BCD8-FA53483C4B10}"/>
              </a:ext>
            </a:extLst>
          </p:cNvPr>
          <p:cNvCxnSpPr>
            <a:cxnSpLocks/>
          </p:cNvCxnSpPr>
          <p:nvPr/>
        </p:nvCxnSpPr>
        <p:spPr>
          <a:xfrm>
            <a:off x="1733274" y="2120859"/>
            <a:ext cx="5222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Paper outline">
            <a:extLst>
              <a:ext uri="{FF2B5EF4-FFF2-40B4-BE49-F238E27FC236}">
                <a16:creationId xmlns:a16="http://schemas.microsoft.com/office/drawing/2014/main" id="{A54458EE-E20A-4DF7-B59B-B7EEB1EFA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1927" y="1644662"/>
            <a:ext cx="1065530" cy="106553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34C979-8539-4F3E-B244-592A27787AB6}"/>
              </a:ext>
            </a:extLst>
          </p:cNvPr>
          <p:cNvCxnSpPr>
            <a:cxnSpLocks/>
          </p:cNvCxnSpPr>
          <p:nvPr/>
        </p:nvCxnSpPr>
        <p:spPr>
          <a:xfrm>
            <a:off x="9850274" y="2143772"/>
            <a:ext cx="5222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Monitor outline">
            <a:extLst>
              <a:ext uri="{FF2B5EF4-FFF2-40B4-BE49-F238E27FC236}">
                <a16:creationId xmlns:a16="http://schemas.microsoft.com/office/drawing/2014/main" id="{C7C8EB1C-82A1-4403-AA57-DFF9B97F8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4001" y="3369401"/>
            <a:ext cx="2625679" cy="262567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B4222A-53FA-4103-92B3-7969A7636A4D}"/>
              </a:ext>
            </a:extLst>
          </p:cNvPr>
          <p:cNvCxnSpPr>
            <a:cxnSpLocks/>
          </p:cNvCxnSpPr>
          <p:nvPr/>
        </p:nvCxnSpPr>
        <p:spPr>
          <a:xfrm>
            <a:off x="9850274" y="2240927"/>
            <a:ext cx="522246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Paper outline">
            <a:extLst>
              <a:ext uri="{FF2B5EF4-FFF2-40B4-BE49-F238E27FC236}">
                <a16:creationId xmlns:a16="http://schemas.microsoft.com/office/drawing/2014/main" id="{16BC27FD-5689-44E2-82A7-F82BA319A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2053" y="3912621"/>
            <a:ext cx="1065530" cy="106553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90D349-B8CB-4839-81F0-094AB8733B19}"/>
              </a:ext>
            </a:extLst>
          </p:cNvPr>
          <p:cNvCxnSpPr>
            <a:cxnSpLocks/>
          </p:cNvCxnSpPr>
          <p:nvPr/>
        </p:nvCxnSpPr>
        <p:spPr>
          <a:xfrm>
            <a:off x="5473695" y="4377441"/>
            <a:ext cx="5222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C62BC8-C0C5-478D-B4A0-33974BF241EF}"/>
              </a:ext>
            </a:extLst>
          </p:cNvPr>
          <p:cNvCxnSpPr>
            <a:cxnSpLocks/>
          </p:cNvCxnSpPr>
          <p:nvPr/>
        </p:nvCxnSpPr>
        <p:spPr>
          <a:xfrm>
            <a:off x="5473695" y="4492376"/>
            <a:ext cx="5222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4C107A-58DC-40ED-8F7D-43CE9CF79C6A}"/>
              </a:ext>
            </a:extLst>
          </p:cNvPr>
          <p:cNvCxnSpPr>
            <a:cxnSpLocks/>
          </p:cNvCxnSpPr>
          <p:nvPr/>
        </p:nvCxnSpPr>
        <p:spPr>
          <a:xfrm>
            <a:off x="5473695" y="4624456"/>
            <a:ext cx="5222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7D499AD-C6FE-413E-BED8-BF42B77BC853}"/>
              </a:ext>
            </a:extLst>
          </p:cNvPr>
          <p:cNvSpPr txBox="1"/>
          <p:nvPr/>
        </p:nvSpPr>
        <p:spPr>
          <a:xfrm>
            <a:off x="702576" y="2240927"/>
            <a:ext cx="96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project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4E670A3-0F08-4FB5-B2B3-C71FDA497860}"/>
              </a:ext>
            </a:extLst>
          </p:cNvPr>
          <p:cNvCxnSpPr>
            <a:cxnSpLocks/>
          </p:cNvCxnSpPr>
          <p:nvPr/>
        </p:nvCxnSpPr>
        <p:spPr>
          <a:xfrm>
            <a:off x="9850274" y="2136746"/>
            <a:ext cx="522246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Paper outline">
            <a:extLst>
              <a:ext uri="{FF2B5EF4-FFF2-40B4-BE49-F238E27FC236}">
                <a16:creationId xmlns:a16="http://schemas.microsoft.com/office/drawing/2014/main" id="{D4670FCD-5255-4046-BD17-C7032F819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43781" y="1178919"/>
            <a:ext cx="1766117" cy="17661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55B4F-1515-40A1-828B-F749C746B5FB}"/>
              </a:ext>
            </a:extLst>
          </p:cNvPr>
          <p:cNvSpPr txBox="1"/>
          <p:nvPr/>
        </p:nvSpPr>
        <p:spPr>
          <a:xfrm>
            <a:off x="1031620" y="1036913"/>
            <a:ext cx="12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Ahmed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540BF-4C88-4C98-BD69-DE149E09F845}"/>
              </a:ext>
            </a:extLst>
          </p:cNvPr>
          <p:cNvSpPr txBox="1"/>
          <p:nvPr/>
        </p:nvSpPr>
        <p:spPr>
          <a:xfrm>
            <a:off x="9695564" y="990732"/>
            <a:ext cx="146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Mohamed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D569D-7A90-46A3-879D-E4BFF6EE998B}"/>
              </a:ext>
            </a:extLst>
          </p:cNvPr>
          <p:cNvSpPr txBox="1"/>
          <p:nvPr/>
        </p:nvSpPr>
        <p:spPr>
          <a:xfrm>
            <a:off x="5394074" y="3354678"/>
            <a:ext cx="106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Farouk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57089-53A5-4C1F-87B5-CD7942B70366}"/>
              </a:ext>
            </a:extLst>
          </p:cNvPr>
          <p:cNvSpPr txBox="1"/>
          <p:nvPr/>
        </p:nvSpPr>
        <p:spPr>
          <a:xfrm>
            <a:off x="3066955" y="172045"/>
            <a:ext cx="6514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But Now we have VCS ( </a:t>
            </a: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Version Control System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784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31979 -0.03218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90" y="-162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1.85185E-6 L -0.34597 0.0050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255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4.07407E-6 L -0.34675 -0.00648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44" y="-324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2.5E-6 -2.59259E-6 L 0.01302 -0.29815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-14907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2.5E-6 4.44444E-6 L 0.01302 -0.29954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-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5230B7-C750-420F-B18F-AF577E97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9589F-CB8C-4B56-826E-52ED9AD28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What’s version control system 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It’s simply a system, that solve all the previous problems we have found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So, it make the teamwork easier, it enable the management of different versions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recovering from accidental deletions or edits.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marL="201168" lvl="1" indent="0">
              <a:buNone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Types of VCS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Local VCS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Centralized VCS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 Distributed VCS </a:t>
            </a:r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21" name="Picture 20" descr="A picture containing logo&#10;&#10;Description automatically generated">
            <a:extLst>
              <a:ext uri="{FF2B5EF4-FFF2-40B4-BE49-F238E27FC236}">
                <a16:creationId xmlns:a16="http://schemas.microsoft.com/office/drawing/2014/main" id="{CB9E39BE-7F0B-4664-8028-E2E2838D8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1" y="121815"/>
            <a:ext cx="801278" cy="8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17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9D5019-61D3-4462-81FB-E5C5F3F4A48E}"/>
              </a:ext>
            </a:extLst>
          </p:cNvPr>
          <p:cNvSpPr txBox="1"/>
          <p:nvPr/>
        </p:nvSpPr>
        <p:spPr>
          <a:xfrm>
            <a:off x="894080" y="467360"/>
            <a:ext cx="797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VCS </a:t>
            </a:r>
          </a:p>
        </p:txBody>
      </p:sp>
      <p:pic>
        <p:nvPicPr>
          <p:cNvPr id="6" name="Graphic 5" descr="Tablet outline">
            <a:extLst>
              <a:ext uri="{FF2B5EF4-FFF2-40B4-BE49-F238E27FC236}">
                <a16:creationId xmlns:a16="http://schemas.microsoft.com/office/drawing/2014/main" id="{B619F61E-9953-45D4-9468-11A938DF4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640" y="771282"/>
            <a:ext cx="3361241" cy="3557041"/>
          </a:xfrm>
          <a:prstGeom prst="rect">
            <a:avLst/>
          </a:prstGeom>
        </p:spPr>
      </p:pic>
      <p:pic>
        <p:nvPicPr>
          <p:cNvPr id="7" name="Graphic 6" descr="Tablet outline">
            <a:extLst>
              <a:ext uri="{FF2B5EF4-FFF2-40B4-BE49-F238E27FC236}">
                <a16:creationId xmlns:a16="http://schemas.microsoft.com/office/drawing/2014/main" id="{EBD7BB52-DFB4-4B46-A641-5D9B9D42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240" y="929025"/>
            <a:ext cx="2976880" cy="3150290"/>
          </a:xfrm>
          <a:prstGeom prst="rect">
            <a:avLst/>
          </a:prstGeom>
        </p:spPr>
      </p:pic>
      <p:pic>
        <p:nvPicPr>
          <p:cNvPr id="8" name="Graphic 7" descr="Tablet outline">
            <a:extLst>
              <a:ext uri="{FF2B5EF4-FFF2-40B4-BE49-F238E27FC236}">
                <a16:creationId xmlns:a16="http://schemas.microsoft.com/office/drawing/2014/main" id="{8A83C90A-889D-433F-8EFC-BD9168157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120" y="3240350"/>
            <a:ext cx="2976880" cy="3150290"/>
          </a:xfrm>
          <a:prstGeom prst="rect">
            <a:avLst/>
          </a:prstGeom>
        </p:spPr>
      </p:pic>
      <p:pic>
        <p:nvPicPr>
          <p:cNvPr id="9" name="Graphic 8" descr="Folder with solid fill">
            <a:extLst>
              <a:ext uri="{FF2B5EF4-FFF2-40B4-BE49-F238E27FC236}">
                <a16:creationId xmlns:a16="http://schemas.microsoft.com/office/drawing/2014/main" id="{07BA9061-89AC-497C-A653-38F308E16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251" y="1777347"/>
            <a:ext cx="614680" cy="614680"/>
          </a:xfrm>
          <a:prstGeom prst="rect">
            <a:avLst/>
          </a:prstGeom>
        </p:spPr>
      </p:pic>
      <p:pic>
        <p:nvPicPr>
          <p:cNvPr id="10" name="Graphic 9" descr="Folder with solid fill">
            <a:extLst>
              <a:ext uri="{FF2B5EF4-FFF2-40B4-BE49-F238E27FC236}">
                <a16:creationId xmlns:a16="http://schemas.microsoft.com/office/drawing/2014/main" id="{6EFEF386-EBC1-4F58-9A65-4A83C82DD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2340" y="1830034"/>
            <a:ext cx="614680" cy="614680"/>
          </a:xfrm>
          <a:prstGeom prst="rect">
            <a:avLst/>
          </a:prstGeom>
        </p:spPr>
      </p:pic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1F68521-6B14-4FE8-A82D-3B49D6AA1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8540" y="4079315"/>
            <a:ext cx="614680" cy="614680"/>
          </a:xfrm>
          <a:prstGeom prst="rect">
            <a:avLst/>
          </a:prstGeom>
        </p:spPr>
      </p:pic>
      <p:pic>
        <p:nvPicPr>
          <p:cNvPr id="20" name="Graphic 19" descr="Paper outline">
            <a:extLst>
              <a:ext uri="{FF2B5EF4-FFF2-40B4-BE49-F238E27FC236}">
                <a16:creationId xmlns:a16="http://schemas.microsoft.com/office/drawing/2014/main" id="{C2214281-9F94-4062-A219-9F55445BA3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030" y="1826529"/>
            <a:ext cx="769265" cy="769265"/>
          </a:xfrm>
          <a:prstGeom prst="rect">
            <a:avLst/>
          </a:prstGeom>
        </p:spPr>
      </p:pic>
      <p:pic>
        <p:nvPicPr>
          <p:cNvPr id="21" name="Graphic 20" descr="Paper outline">
            <a:extLst>
              <a:ext uri="{FF2B5EF4-FFF2-40B4-BE49-F238E27FC236}">
                <a16:creationId xmlns:a16="http://schemas.microsoft.com/office/drawing/2014/main" id="{AF7EDA41-E675-4DFB-998A-B9A5AFA18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030" y="2165171"/>
            <a:ext cx="769265" cy="769265"/>
          </a:xfrm>
          <a:prstGeom prst="rect">
            <a:avLst/>
          </a:prstGeom>
        </p:spPr>
      </p:pic>
      <p:pic>
        <p:nvPicPr>
          <p:cNvPr id="22" name="Graphic 21" descr="Paper outline">
            <a:extLst>
              <a:ext uri="{FF2B5EF4-FFF2-40B4-BE49-F238E27FC236}">
                <a16:creationId xmlns:a16="http://schemas.microsoft.com/office/drawing/2014/main" id="{CDCF6A72-369D-4163-BC9A-C6F8F2FA70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7030" y="2452746"/>
            <a:ext cx="769265" cy="7692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5076B1-A238-403E-A68B-474CBC817DDC}"/>
              </a:ext>
            </a:extLst>
          </p:cNvPr>
          <p:cNvSpPr txBox="1"/>
          <p:nvPr/>
        </p:nvSpPr>
        <p:spPr>
          <a:xfrm>
            <a:off x="2300815" y="1923586"/>
            <a:ext cx="66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V1</a:t>
            </a:r>
          </a:p>
        </p:txBody>
      </p:sp>
      <p:pic>
        <p:nvPicPr>
          <p:cNvPr id="25" name="Graphic 24" descr="Paper outline">
            <a:extLst>
              <a:ext uri="{FF2B5EF4-FFF2-40B4-BE49-F238E27FC236}">
                <a16:creationId xmlns:a16="http://schemas.microsoft.com/office/drawing/2014/main" id="{4F5BF710-D233-44B2-B2FD-2CB87059F2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5028" y="2392026"/>
            <a:ext cx="769265" cy="769265"/>
          </a:xfrm>
          <a:prstGeom prst="rect">
            <a:avLst/>
          </a:prstGeom>
        </p:spPr>
      </p:pic>
      <p:pic>
        <p:nvPicPr>
          <p:cNvPr id="26" name="Graphic 25" descr="Paper outline">
            <a:extLst>
              <a:ext uri="{FF2B5EF4-FFF2-40B4-BE49-F238E27FC236}">
                <a16:creationId xmlns:a16="http://schemas.microsoft.com/office/drawing/2014/main" id="{EACD9404-3DA4-4748-B967-492EFD378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1718" y="2392026"/>
            <a:ext cx="769265" cy="769265"/>
          </a:xfrm>
          <a:prstGeom prst="rect">
            <a:avLst/>
          </a:prstGeom>
        </p:spPr>
      </p:pic>
      <p:pic>
        <p:nvPicPr>
          <p:cNvPr id="27" name="Graphic 26" descr="Paper outline">
            <a:extLst>
              <a:ext uri="{FF2B5EF4-FFF2-40B4-BE49-F238E27FC236}">
                <a16:creationId xmlns:a16="http://schemas.microsoft.com/office/drawing/2014/main" id="{1FFFCDF6-75C6-4570-AC8D-05A91C6C28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1247" y="4773052"/>
            <a:ext cx="769265" cy="769265"/>
          </a:xfrm>
          <a:prstGeom prst="rect">
            <a:avLst/>
          </a:prstGeom>
        </p:spPr>
      </p:pic>
      <p:pic>
        <p:nvPicPr>
          <p:cNvPr id="28" name="Graphic 27" descr="Paper outline">
            <a:extLst>
              <a:ext uri="{FF2B5EF4-FFF2-40B4-BE49-F238E27FC236}">
                <a16:creationId xmlns:a16="http://schemas.microsoft.com/office/drawing/2014/main" id="{19EBFC32-4C3B-4332-A456-F3F22BA31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3220" y="4773052"/>
            <a:ext cx="769265" cy="7692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3F3A9A9-8B5A-46ED-A49A-FCEABE3F0252}"/>
              </a:ext>
            </a:extLst>
          </p:cNvPr>
          <p:cNvSpPr txBox="1"/>
          <p:nvPr/>
        </p:nvSpPr>
        <p:spPr>
          <a:xfrm>
            <a:off x="4868968" y="4896073"/>
            <a:ext cx="66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7EF1EC-6ECD-45A6-ADFC-D6CA27FDE965}"/>
              </a:ext>
            </a:extLst>
          </p:cNvPr>
          <p:cNvSpPr txBox="1"/>
          <p:nvPr/>
        </p:nvSpPr>
        <p:spPr>
          <a:xfrm>
            <a:off x="2318823" y="2242560"/>
            <a:ext cx="66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DF4F11-C5AA-4EAB-AAC8-95F87B05DE76}"/>
              </a:ext>
            </a:extLst>
          </p:cNvPr>
          <p:cNvSpPr txBox="1"/>
          <p:nvPr/>
        </p:nvSpPr>
        <p:spPr>
          <a:xfrm>
            <a:off x="2318823" y="2562299"/>
            <a:ext cx="66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4614B1-8307-4997-B7D1-F9F600AECC93}"/>
              </a:ext>
            </a:extLst>
          </p:cNvPr>
          <p:cNvSpPr txBox="1"/>
          <p:nvPr/>
        </p:nvSpPr>
        <p:spPr>
          <a:xfrm>
            <a:off x="5549095" y="4894222"/>
            <a:ext cx="66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B3BD86-2AB6-40F9-920F-F9B95E32ADEA}"/>
              </a:ext>
            </a:extLst>
          </p:cNvPr>
          <p:cNvSpPr txBox="1"/>
          <p:nvPr/>
        </p:nvSpPr>
        <p:spPr>
          <a:xfrm>
            <a:off x="8650538" y="2464989"/>
            <a:ext cx="66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B64BF0-0726-4C98-B164-D85F82F1DC19}"/>
              </a:ext>
            </a:extLst>
          </p:cNvPr>
          <p:cNvSpPr txBox="1"/>
          <p:nvPr/>
        </p:nvSpPr>
        <p:spPr>
          <a:xfrm>
            <a:off x="9343365" y="2464989"/>
            <a:ext cx="66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V2</a:t>
            </a:r>
          </a:p>
        </p:txBody>
      </p:sp>
      <p:pic>
        <p:nvPicPr>
          <p:cNvPr id="39" name="Graphic 38" descr="Paper outline">
            <a:extLst>
              <a:ext uri="{FF2B5EF4-FFF2-40B4-BE49-F238E27FC236}">
                <a16:creationId xmlns:a16="http://schemas.microsoft.com/office/drawing/2014/main" id="{33D10A5C-DB7F-4845-B050-2CAFD0A3B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2123" y="1841724"/>
            <a:ext cx="586783" cy="586783"/>
          </a:xfrm>
          <a:prstGeom prst="rect">
            <a:avLst/>
          </a:prstGeom>
        </p:spPr>
      </p:pic>
      <p:pic>
        <p:nvPicPr>
          <p:cNvPr id="41" name="Graphic 40" descr="Paper outline">
            <a:extLst>
              <a:ext uri="{FF2B5EF4-FFF2-40B4-BE49-F238E27FC236}">
                <a16:creationId xmlns:a16="http://schemas.microsoft.com/office/drawing/2014/main" id="{366F3EA6-C19E-40AB-BB00-7D00CBEF7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61999" y="4093174"/>
            <a:ext cx="586783" cy="58678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B3E262D-88F6-4D3E-8167-B1B64AA01A24}"/>
              </a:ext>
            </a:extLst>
          </p:cNvPr>
          <p:cNvSpPr txBox="1"/>
          <p:nvPr/>
        </p:nvSpPr>
        <p:spPr>
          <a:xfrm>
            <a:off x="5334000" y="698192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Snap Shot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38FAC2-6065-4B66-AA9C-A3C37605A846}"/>
              </a:ext>
            </a:extLst>
          </p:cNvPr>
          <p:cNvSpPr/>
          <p:nvPr/>
        </p:nvSpPr>
        <p:spPr>
          <a:xfrm>
            <a:off x="5685341" y="1089339"/>
            <a:ext cx="558352" cy="7097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 descr="Paper outline">
            <a:extLst>
              <a:ext uri="{FF2B5EF4-FFF2-40B4-BE49-F238E27FC236}">
                <a16:creationId xmlns:a16="http://schemas.microsoft.com/office/drawing/2014/main" id="{AEE945D2-258D-4335-90F9-D547876B4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5362" y="2490291"/>
            <a:ext cx="586783" cy="58678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1DBAD1-A51D-4630-8480-1F402C4D9574}"/>
              </a:ext>
            </a:extLst>
          </p:cNvPr>
          <p:cNvSpPr txBox="1"/>
          <p:nvPr/>
        </p:nvSpPr>
        <p:spPr>
          <a:xfrm>
            <a:off x="9026478" y="1112273"/>
            <a:ext cx="136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Mohamed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01F081-1D26-414C-83DD-A634D303E027}"/>
              </a:ext>
            </a:extLst>
          </p:cNvPr>
          <p:cNvSpPr txBox="1"/>
          <p:nvPr/>
        </p:nvSpPr>
        <p:spPr>
          <a:xfrm>
            <a:off x="1502084" y="1199872"/>
            <a:ext cx="12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Ahmed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113482-9C70-46FB-8FD1-99CF845371CC}"/>
              </a:ext>
            </a:extLst>
          </p:cNvPr>
          <p:cNvSpPr txBox="1"/>
          <p:nvPr/>
        </p:nvSpPr>
        <p:spPr>
          <a:xfrm>
            <a:off x="5238830" y="3502932"/>
            <a:ext cx="12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Farouk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E9996C-0C1C-4F56-BD0E-1E35A1181A6D}"/>
              </a:ext>
            </a:extLst>
          </p:cNvPr>
          <p:cNvCxnSpPr>
            <a:cxnSpLocks/>
          </p:cNvCxnSpPr>
          <p:nvPr/>
        </p:nvCxnSpPr>
        <p:spPr>
          <a:xfrm>
            <a:off x="1222259" y="2726599"/>
            <a:ext cx="2798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BEA22A-7E8A-43DC-804E-0615B9AAADB9}"/>
              </a:ext>
            </a:extLst>
          </p:cNvPr>
          <p:cNvCxnSpPr>
            <a:cxnSpLocks/>
          </p:cNvCxnSpPr>
          <p:nvPr/>
        </p:nvCxnSpPr>
        <p:spPr>
          <a:xfrm>
            <a:off x="1222259" y="2837788"/>
            <a:ext cx="2798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picture containing logo&#10;&#10;Description automatically generated">
            <a:extLst>
              <a:ext uri="{FF2B5EF4-FFF2-40B4-BE49-F238E27FC236}">
                <a16:creationId xmlns:a16="http://schemas.microsoft.com/office/drawing/2014/main" id="{E88174B3-21A7-4688-9AA9-1BDA88343A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1" y="121815"/>
            <a:ext cx="801278" cy="80127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B5F0B5-C2BC-4490-923E-332BD750DE06}"/>
              </a:ext>
            </a:extLst>
          </p:cNvPr>
          <p:cNvCxnSpPr>
            <a:cxnSpLocks/>
          </p:cNvCxnSpPr>
          <p:nvPr/>
        </p:nvCxnSpPr>
        <p:spPr>
          <a:xfrm>
            <a:off x="1222259" y="2947744"/>
            <a:ext cx="2798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3EF874-81E4-4CB2-ABFF-2C17102E59A6}"/>
              </a:ext>
            </a:extLst>
          </p:cNvPr>
          <p:cNvCxnSpPr>
            <a:cxnSpLocks/>
          </p:cNvCxnSpPr>
          <p:nvPr/>
        </p:nvCxnSpPr>
        <p:spPr>
          <a:xfrm>
            <a:off x="10125601" y="2135115"/>
            <a:ext cx="2798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AA02E30-875B-4C9A-96F6-8CAF12ABB572}"/>
              </a:ext>
            </a:extLst>
          </p:cNvPr>
          <p:cNvCxnSpPr>
            <a:cxnSpLocks/>
          </p:cNvCxnSpPr>
          <p:nvPr/>
        </p:nvCxnSpPr>
        <p:spPr>
          <a:xfrm>
            <a:off x="10125601" y="2244075"/>
            <a:ext cx="2798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CFB5FA-A663-4FF2-94ED-272531951018}"/>
              </a:ext>
            </a:extLst>
          </p:cNvPr>
          <p:cNvCxnSpPr>
            <a:cxnSpLocks/>
          </p:cNvCxnSpPr>
          <p:nvPr/>
        </p:nvCxnSpPr>
        <p:spPr>
          <a:xfrm>
            <a:off x="6296608" y="4386565"/>
            <a:ext cx="279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0C72B74-A278-4803-9774-BBA88C3DE533}"/>
              </a:ext>
            </a:extLst>
          </p:cNvPr>
          <p:cNvCxnSpPr>
            <a:cxnSpLocks/>
          </p:cNvCxnSpPr>
          <p:nvPr/>
        </p:nvCxnSpPr>
        <p:spPr>
          <a:xfrm>
            <a:off x="6296607" y="4522715"/>
            <a:ext cx="279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6A0855-D102-455A-89B4-5625E6BE5667}"/>
              </a:ext>
            </a:extLst>
          </p:cNvPr>
          <p:cNvSpPr txBox="1"/>
          <p:nvPr/>
        </p:nvSpPr>
        <p:spPr>
          <a:xfrm>
            <a:off x="1686302" y="1796570"/>
            <a:ext cx="581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4668FC-6F98-457F-BAD9-04E1A2607965}"/>
              </a:ext>
            </a:extLst>
          </p:cNvPr>
          <p:cNvSpPr/>
          <p:nvPr/>
        </p:nvSpPr>
        <p:spPr>
          <a:xfrm>
            <a:off x="2195421" y="1831198"/>
            <a:ext cx="767698" cy="14181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50000"/>
                <a:lumOff val="50000"/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5A7EAB-CEB3-4CAF-976A-A0CCCC18968A}"/>
              </a:ext>
            </a:extLst>
          </p:cNvPr>
          <p:cNvSpPr txBox="1"/>
          <p:nvPr/>
        </p:nvSpPr>
        <p:spPr>
          <a:xfrm>
            <a:off x="6245446" y="4902550"/>
            <a:ext cx="581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Repo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EE261F-8C4F-44D3-81A9-2D24A3048123}"/>
              </a:ext>
            </a:extLst>
          </p:cNvPr>
          <p:cNvSpPr/>
          <p:nvPr/>
        </p:nvSpPr>
        <p:spPr>
          <a:xfrm rot="5400000">
            <a:off x="5119546" y="4439842"/>
            <a:ext cx="767698" cy="14181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7D04B4-0789-47B3-8242-1424C025113C}"/>
              </a:ext>
            </a:extLst>
          </p:cNvPr>
          <p:cNvSpPr txBox="1"/>
          <p:nvPr/>
        </p:nvSpPr>
        <p:spPr>
          <a:xfrm>
            <a:off x="9989328" y="2595794"/>
            <a:ext cx="581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52769C7-0499-4DB1-822C-C4093E2D235A}"/>
              </a:ext>
            </a:extLst>
          </p:cNvPr>
          <p:cNvSpPr/>
          <p:nvPr/>
        </p:nvSpPr>
        <p:spPr>
          <a:xfrm rot="5400000">
            <a:off x="8887581" y="2057373"/>
            <a:ext cx="767698" cy="14181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28E82-3AD2-43A3-8FEE-5CBA7840448E}"/>
              </a:ext>
            </a:extLst>
          </p:cNvPr>
          <p:cNvSpPr txBox="1"/>
          <p:nvPr/>
        </p:nvSpPr>
        <p:spPr>
          <a:xfrm>
            <a:off x="8117839" y="4439433"/>
            <a:ext cx="3585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Tools that use distributed VCS: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Git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Mercurial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532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0.37669 0.195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41" y="976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37669 0.1956 L -0.27916 0.11666 " pathEditMode="relative" rAng="0" ptsTypes="AA">
                                      <p:cBhvr>
                                        <p:cTn id="75" dur="2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-395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3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27916 0.11666 L -2.70833E-6 -3.7037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-585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0.37669 0.195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0" y="958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5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37669 0.1956 L -0.27916 0.11667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-14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6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27916 0.11666 L 4.58333E-6 -3.7037E-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-585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6" presetClass="entr" presetSubtype="4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6" presetClass="entr" presetSubtype="4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4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4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2" grpId="0"/>
      <p:bldP spid="33" grpId="0"/>
      <p:bldP spid="35" grpId="0"/>
      <p:bldP spid="36" grpId="0"/>
      <p:bldP spid="42" grpId="0"/>
      <p:bldP spid="44" grpId="0" animBg="1"/>
      <p:bldP spid="44" grpId="1" animBg="1"/>
      <p:bldP spid="44" grpId="2" animBg="1"/>
      <p:bldP spid="44" grpId="3" animBg="1"/>
      <p:bldP spid="44" grpId="4" animBg="1"/>
      <p:bldP spid="44" grpId="5" animBg="1"/>
      <p:bldP spid="44" grpId="6" animBg="1"/>
      <p:bldP spid="46" grpId="0"/>
      <p:bldP spid="47" grpId="0"/>
      <p:bldP spid="48" grpId="0"/>
      <p:bldP spid="2" grpId="0"/>
      <p:bldP spid="3" grpId="0" animBg="1"/>
      <p:bldP spid="57" grpId="0"/>
      <p:bldP spid="58" grpId="0" animBg="1"/>
      <p:bldP spid="61" grpId="0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5230B7-C750-420F-B18F-AF577E97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 </a:t>
            </a:r>
          </a:p>
        </p:txBody>
      </p:sp>
      <p:pic>
        <p:nvPicPr>
          <p:cNvPr id="21" name="Picture 20" descr="A picture containing logo&#10;&#10;Description automatically generated">
            <a:extLst>
              <a:ext uri="{FF2B5EF4-FFF2-40B4-BE49-F238E27FC236}">
                <a16:creationId xmlns:a16="http://schemas.microsoft.com/office/drawing/2014/main" id="{CB9E39BE-7F0B-4664-8028-E2E2838D8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1" y="121815"/>
            <a:ext cx="801278" cy="80127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546DF5-47C1-4DD1-B0EE-C95CE8030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it was created by Linus Torvalds (creator of Linux), and he made it to manage                Linux development community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It’s a CLI tool, but now there’s a GUI version too.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There are some concepts that need to be known 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repo</a:t>
            </a:r>
            <a:r>
              <a:rPr lang="en-US" dirty="0"/>
              <a:t> – </a:t>
            </a:r>
            <a:r>
              <a:rPr lang="en-US" b="1" dirty="0"/>
              <a:t>repository</a:t>
            </a:r>
            <a:r>
              <a:rPr lang="en-US" dirty="0"/>
              <a:t> – </a:t>
            </a:r>
            <a:r>
              <a:rPr lang="en-US" b="1" dirty="0"/>
              <a:t>depot</a:t>
            </a:r>
            <a:r>
              <a:rPr lang="en-US" dirty="0"/>
              <a:t> 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It’s a directory structure that holds all the project history                             and events. And this directory called “.git”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directory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the Directory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 holds the whole project. The directory                                         that contain the .git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staging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area between the working directory and the repo</a:t>
            </a:r>
          </a:p>
          <a:p>
            <a:pPr marL="201168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01168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9" name="Content Placeholder 3" descr="Icon&#10;&#10;Description automatically generated">
            <a:extLst>
              <a:ext uri="{FF2B5EF4-FFF2-40B4-BE49-F238E27FC236}">
                <a16:creationId xmlns:a16="http://schemas.microsoft.com/office/drawing/2014/main" id="{0ECC5EC7-FD2B-4E5A-B08A-041E454D3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87" y="1167167"/>
            <a:ext cx="496047" cy="4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62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0F5DEC-3697-441D-B162-5232AD34EB73}"/>
              </a:ext>
            </a:extLst>
          </p:cNvPr>
          <p:cNvSpPr txBox="1"/>
          <p:nvPr/>
        </p:nvSpPr>
        <p:spPr>
          <a:xfrm>
            <a:off x="550416" y="328474"/>
            <a:ext cx="110526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Commit : the process of saving any changes in local repo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Cloning : get a copy from remote repo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Push : push the changes to the remote repo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Pull : pull any changes happened in the remote repo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/>
              <a:t>Check out : go to other versions or snapshots for the repo</a:t>
            </a:r>
          </a:p>
          <a:p>
            <a:pPr lvl="1"/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 every snapshot is saved in the repo with a (SHA1 hash value , 40-hex digits ) representing it. but also, there’s another way to represent a specific snapshot, using “</a:t>
            </a:r>
            <a:r>
              <a:rPr lang="en-US" b="1" dirty="0"/>
              <a:t>Branches</a:t>
            </a:r>
            <a:r>
              <a:rPr lang="en-US" dirty="0"/>
              <a:t> or </a:t>
            </a:r>
            <a:r>
              <a:rPr lang="en-US" b="1" dirty="0"/>
              <a:t>Tags</a:t>
            </a:r>
            <a:r>
              <a:rPr lang="en-US" dirty="0"/>
              <a:t>” </a:t>
            </a:r>
          </a:p>
        </p:txBody>
      </p:sp>
      <p:pic>
        <p:nvPicPr>
          <p:cNvPr id="20" name="Graphic 19" descr="Tablet outline">
            <a:extLst>
              <a:ext uri="{FF2B5EF4-FFF2-40B4-BE49-F238E27FC236}">
                <a16:creationId xmlns:a16="http://schemas.microsoft.com/office/drawing/2014/main" id="{9E79B63F-433A-4D69-B479-5F5004457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7853" y="3479851"/>
            <a:ext cx="2976880" cy="31502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7E769FC-8BA2-4AA5-A2C4-0BB06807008F}"/>
              </a:ext>
            </a:extLst>
          </p:cNvPr>
          <p:cNvSpPr txBox="1"/>
          <p:nvPr/>
        </p:nvSpPr>
        <p:spPr>
          <a:xfrm>
            <a:off x="9656094" y="3724678"/>
            <a:ext cx="136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Mohamed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91427A-4D39-40A7-A317-139E4BC1BF37}"/>
              </a:ext>
            </a:extLst>
          </p:cNvPr>
          <p:cNvSpPr txBox="1"/>
          <p:nvPr/>
        </p:nvSpPr>
        <p:spPr>
          <a:xfrm>
            <a:off x="10730941" y="5128865"/>
            <a:ext cx="581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93DAE9-69F2-46D2-9115-42FFDE123A0C}"/>
              </a:ext>
            </a:extLst>
          </p:cNvPr>
          <p:cNvSpPr/>
          <p:nvPr/>
        </p:nvSpPr>
        <p:spPr>
          <a:xfrm rot="5400000">
            <a:off x="9629194" y="4590444"/>
            <a:ext cx="767698" cy="14181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Tablet outline">
            <a:extLst>
              <a:ext uri="{FF2B5EF4-FFF2-40B4-BE49-F238E27FC236}">
                <a16:creationId xmlns:a16="http://schemas.microsoft.com/office/drawing/2014/main" id="{5D1B5917-5AB3-4619-8EEC-14DEB86A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373" y="3462096"/>
            <a:ext cx="2976880" cy="3150290"/>
          </a:xfrm>
          <a:prstGeom prst="rect">
            <a:avLst/>
          </a:prstGeom>
        </p:spPr>
      </p:pic>
      <p:pic>
        <p:nvPicPr>
          <p:cNvPr id="34" name="Graphic 33" descr="Paper outline">
            <a:extLst>
              <a:ext uri="{FF2B5EF4-FFF2-40B4-BE49-F238E27FC236}">
                <a16:creationId xmlns:a16="http://schemas.microsoft.com/office/drawing/2014/main" id="{24201E9E-0298-4E45-9F12-0F58FC88F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500" y="4994798"/>
            <a:ext cx="769265" cy="76926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92784D6-0FF8-4FF8-BA59-8A5AE807522F}"/>
              </a:ext>
            </a:extLst>
          </p:cNvPr>
          <p:cNvSpPr txBox="1"/>
          <p:nvPr/>
        </p:nvSpPr>
        <p:spPr>
          <a:xfrm>
            <a:off x="915221" y="5117819"/>
            <a:ext cx="66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V1</a:t>
            </a:r>
          </a:p>
        </p:txBody>
      </p:sp>
      <p:pic>
        <p:nvPicPr>
          <p:cNvPr id="38" name="Graphic 37" descr="Paper outline">
            <a:extLst>
              <a:ext uri="{FF2B5EF4-FFF2-40B4-BE49-F238E27FC236}">
                <a16:creationId xmlns:a16="http://schemas.microsoft.com/office/drawing/2014/main" id="{D026DD1C-4F8A-4C16-8115-AA684DDBC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8252" y="4314920"/>
            <a:ext cx="586783" cy="5867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1089E95-D3E5-4C88-BE40-7005A2154E6D}"/>
              </a:ext>
            </a:extLst>
          </p:cNvPr>
          <p:cNvSpPr txBox="1"/>
          <p:nvPr/>
        </p:nvSpPr>
        <p:spPr>
          <a:xfrm>
            <a:off x="1285083" y="3724678"/>
            <a:ext cx="12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Farouk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6D02280-F2DD-417A-A3CE-2C7CFC393DCF}"/>
              </a:ext>
            </a:extLst>
          </p:cNvPr>
          <p:cNvCxnSpPr>
            <a:cxnSpLocks/>
          </p:cNvCxnSpPr>
          <p:nvPr/>
        </p:nvCxnSpPr>
        <p:spPr>
          <a:xfrm>
            <a:off x="2342861" y="4608311"/>
            <a:ext cx="279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14B2D3-BCB0-4A5C-AB3A-94989EC810BD}"/>
              </a:ext>
            </a:extLst>
          </p:cNvPr>
          <p:cNvCxnSpPr>
            <a:cxnSpLocks/>
          </p:cNvCxnSpPr>
          <p:nvPr/>
        </p:nvCxnSpPr>
        <p:spPr>
          <a:xfrm>
            <a:off x="10883383" y="4682005"/>
            <a:ext cx="2798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FD163F3-5340-4764-8A5C-B7BEE453A00F}"/>
              </a:ext>
            </a:extLst>
          </p:cNvPr>
          <p:cNvSpPr txBox="1"/>
          <p:nvPr/>
        </p:nvSpPr>
        <p:spPr>
          <a:xfrm>
            <a:off x="2291699" y="5124296"/>
            <a:ext cx="581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A0F4DC-8A09-44E1-B5C3-C1DBBE5F3B94}"/>
              </a:ext>
            </a:extLst>
          </p:cNvPr>
          <p:cNvSpPr/>
          <p:nvPr/>
        </p:nvSpPr>
        <p:spPr>
          <a:xfrm rot="5400000">
            <a:off x="1165799" y="4661588"/>
            <a:ext cx="767698" cy="14181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picture containing logo&#10;&#10;Description automatically generated">
            <a:extLst>
              <a:ext uri="{FF2B5EF4-FFF2-40B4-BE49-F238E27FC236}">
                <a16:creationId xmlns:a16="http://schemas.microsoft.com/office/drawing/2014/main" id="{40E45E18-799A-4257-A9D5-CFA8B2B26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1" y="121815"/>
            <a:ext cx="801278" cy="801278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0DD72C8-2171-416D-B658-22125562DACC}"/>
              </a:ext>
            </a:extLst>
          </p:cNvPr>
          <p:cNvCxnSpPr>
            <a:cxnSpLocks/>
          </p:cNvCxnSpPr>
          <p:nvPr/>
        </p:nvCxnSpPr>
        <p:spPr>
          <a:xfrm>
            <a:off x="2342861" y="4760711"/>
            <a:ext cx="2798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Paper outline">
            <a:extLst>
              <a:ext uri="{FF2B5EF4-FFF2-40B4-BE49-F238E27FC236}">
                <a16:creationId xmlns:a16="http://schemas.microsoft.com/office/drawing/2014/main" id="{DD07E01C-6DDB-4B4F-8DD1-F6EE115D6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1676" y="4915685"/>
            <a:ext cx="769265" cy="76926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19E365C-928D-4B05-A555-F08B37C5B19D}"/>
              </a:ext>
            </a:extLst>
          </p:cNvPr>
          <p:cNvSpPr txBox="1"/>
          <p:nvPr/>
        </p:nvSpPr>
        <p:spPr>
          <a:xfrm>
            <a:off x="10067551" y="5036855"/>
            <a:ext cx="665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19680272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0.69896 0.0074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48" y="37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70052 -0.0060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-30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69519 -0.0069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3" y="-34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69935 -0.0078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61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896 0.00741 L 1.66667E-6 -7.40741E-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48" y="-37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052 0.00741 L 0.00156 2.96296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91" y="-88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11111E-6 L -0.69896 -0.01065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69" y="71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0"/>
                                            </p:cond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519 -0.00695 L 2.70833E-6 -7.40741E-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88" y="347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972 0.01204 L -3.75E-6 2.22222E-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92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70052 -0.01482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13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0.69896 0.0074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48" y="37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70052 0.00741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69519 -0.00695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53" y="-833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68972 0.01203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79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556 -0.09328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-451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0.05118 -0.07407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 animBg="1"/>
      <p:bldP spid="36" grpId="0"/>
      <p:bldP spid="36" grpId="1"/>
      <p:bldP spid="36" grpId="2"/>
      <p:bldP spid="36" grpId="3"/>
      <p:bldP spid="39" grpId="0"/>
      <p:bldP spid="42" grpId="0"/>
      <p:bldP spid="43" grpId="0" animBg="1"/>
      <p:bldP spid="71" grpId="0"/>
      <p:bldP spid="7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203E-3123-4335-B659-F2FF5115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925F0C5-83FE-48B2-A672-81AF6F016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it’s used to take a “copy” from the whole project at specific point, to deal with it as you want. Then return the changes you made to the main branch “</a:t>
            </a:r>
            <a:r>
              <a:rPr lang="en-US" b="1" dirty="0"/>
              <a:t>master</a:t>
            </a:r>
            <a:r>
              <a:rPr lang="en-US" dirty="0"/>
              <a:t> branch” back after </a:t>
            </a:r>
            <a:r>
              <a:rPr lang="en-US" b="1" dirty="0"/>
              <a:t>merging</a:t>
            </a:r>
            <a:r>
              <a:rPr lang="en-US" dirty="0"/>
              <a:t> 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the branch is just a </a:t>
            </a:r>
            <a:r>
              <a:rPr lang="en-US" b="1" dirty="0"/>
              <a:t>pointer</a:t>
            </a:r>
            <a:r>
              <a:rPr lang="en-US" dirty="0"/>
              <a:t> to specific commit.</a:t>
            </a:r>
          </a:p>
        </p:txBody>
      </p:sp>
      <p:pic>
        <p:nvPicPr>
          <p:cNvPr id="16" name="Content Placeholder 9" descr="Branching diagram with solid fill">
            <a:extLst>
              <a:ext uri="{FF2B5EF4-FFF2-40B4-BE49-F238E27FC236}">
                <a16:creationId xmlns:a16="http://schemas.microsoft.com/office/drawing/2014/main" id="{F265989D-93F9-4DCF-851C-66C2087E8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668" y="1011981"/>
            <a:ext cx="914400" cy="914400"/>
          </a:xfrm>
          <a:prstGeom prst="rect">
            <a:avLst/>
          </a:prstGeom>
        </p:spPr>
      </p:pic>
      <p:pic>
        <p:nvPicPr>
          <p:cNvPr id="18" name="Picture 1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726D84E5-D706-4620-9B7B-AB5560EB6D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28593" r="2160" b="4113"/>
          <a:stretch/>
        </p:blipFill>
        <p:spPr>
          <a:xfrm>
            <a:off x="1766899" y="3639845"/>
            <a:ext cx="7775759" cy="26000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3437B29-880E-425B-B38F-F494F7FD1F9D}"/>
                  </a:ext>
                </a:extLst>
              </p14:cNvPr>
              <p14:cNvContentPartPr/>
              <p14:nvPr/>
            </p14:nvContentPartPr>
            <p14:xfrm>
              <a:off x="3834979" y="459855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3437B29-880E-425B-B38F-F494F7FD1F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5979" y="45895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1AC2AF3-1264-439D-B3D1-A4456AB6C27F}"/>
                  </a:ext>
                </a:extLst>
              </p14:cNvPr>
              <p14:cNvContentPartPr/>
              <p14:nvPr/>
            </p14:nvContentPartPr>
            <p14:xfrm>
              <a:off x="5654779" y="593883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1AC2AF3-1264-439D-B3D1-A4456AB6C2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5779" y="59301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5B23F2F-2BFD-44AB-8BA4-9ECDFDBADFAB}"/>
              </a:ext>
            </a:extLst>
          </p:cNvPr>
          <p:cNvGrpSpPr/>
          <p:nvPr/>
        </p:nvGrpSpPr>
        <p:grpSpPr>
          <a:xfrm>
            <a:off x="5308819" y="4598553"/>
            <a:ext cx="360" cy="360"/>
            <a:chOff x="5308819" y="459855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17512A-9138-408C-93C3-0DCDEA31BCFD}"/>
                    </a:ext>
                  </a:extLst>
                </p14:cNvPr>
                <p14:cNvContentPartPr/>
                <p14:nvPr/>
              </p14:nvContentPartPr>
              <p14:xfrm>
                <a:off x="5308819" y="4598553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17512A-9138-408C-93C3-0DCDEA31BC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99819" y="45895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D52FD91-655D-43B2-9FF4-D42FD0C5AE29}"/>
                    </a:ext>
                  </a:extLst>
                </p14:cNvPr>
                <p14:cNvContentPartPr/>
                <p14:nvPr/>
              </p14:nvContentPartPr>
              <p14:xfrm>
                <a:off x="5308819" y="4598553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D52FD91-655D-43B2-9FF4-D42FD0C5AE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99819" y="45895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B32D5F-5401-4938-9C7B-1765520AE952}"/>
              </a:ext>
            </a:extLst>
          </p:cNvPr>
          <p:cNvGrpSpPr/>
          <p:nvPr/>
        </p:nvGrpSpPr>
        <p:grpSpPr>
          <a:xfrm>
            <a:off x="6844219" y="4545273"/>
            <a:ext cx="360" cy="360"/>
            <a:chOff x="6844219" y="454527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D272778-F7E8-4E49-8493-1ED8E53E6C5F}"/>
                    </a:ext>
                  </a:extLst>
                </p14:cNvPr>
                <p14:cNvContentPartPr/>
                <p14:nvPr/>
              </p14:nvContentPartPr>
              <p14:xfrm>
                <a:off x="6844219" y="4545273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D272778-F7E8-4E49-8493-1ED8E53E6C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35219" y="45362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8BAB3D8-A0FA-4409-9E51-01F62290DD58}"/>
                    </a:ext>
                  </a:extLst>
                </p14:cNvPr>
                <p14:cNvContentPartPr/>
                <p14:nvPr/>
              </p14:nvContentPartPr>
              <p14:xfrm>
                <a:off x="6844219" y="4545273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8BAB3D8-A0FA-4409-9E51-01F62290DD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35219" y="45362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06BB4DC-B79F-4C99-9F5A-D414CD2EA48F}"/>
                  </a:ext>
                </a:extLst>
              </p14:cNvPr>
              <p14:cNvContentPartPr/>
              <p14:nvPr/>
            </p14:nvContentPartPr>
            <p14:xfrm>
              <a:off x="3399739" y="468675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06BB4DC-B79F-4C99-9F5A-D414CD2EA4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1099" y="46781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6BA6B9D-A242-4D3C-B1A2-88DF87A68FFC}"/>
                  </a:ext>
                </a:extLst>
              </p14:cNvPr>
              <p14:cNvContentPartPr/>
              <p14:nvPr/>
            </p14:nvContentPartPr>
            <p14:xfrm>
              <a:off x="8291419" y="371043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6BA6B9D-A242-4D3C-B1A2-88DF87A68F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2779" y="37017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87320E4-22C3-483F-95FE-B192897CF437}"/>
                  </a:ext>
                </a:extLst>
              </p14:cNvPr>
              <p14:cNvContentPartPr/>
              <p14:nvPr/>
            </p14:nvContentPartPr>
            <p14:xfrm>
              <a:off x="6045019" y="446499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87320E4-22C3-483F-95FE-B192897CF4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6379" y="44563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76A19EE-9333-40D2-86C2-C98A64EFDE24}"/>
                  </a:ext>
                </a:extLst>
              </p14:cNvPr>
              <p14:cNvContentPartPr/>
              <p14:nvPr/>
            </p14:nvContentPartPr>
            <p14:xfrm>
              <a:off x="4136659" y="4074753"/>
              <a:ext cx="29520" cy="17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76A19EE-9333-40D2-86C2-C98A64EFDE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74019" y="4012113"/>
                <a:ext cx="1551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FD00909-9E7C-4497-9D82-1A380271E55D}"/>
                  </a:ext>
                </a:extLst>
              </p14:cNvPr>
              <p14:cNvContentPartPr/>
              <p14:nvPr/>
            </p14:nvContentPartPr>
            <p14:xfrm>
              <a:off x="2476339" y="3763353"/>
              <a:ext cx="2765520" cy="437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FD00909-9E7C-4497-9D82-1A380271E5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13699" y="3700353"/>
                <a:ext cx="289116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BD6C3B5-0F50-4E6A-96DB-0E145935EF73}"/>
                  </a:ext>
                </a:extLst>
              </p14:cNvPr>
              <p14:cNvContentPartPr/>
              <p14:nvPr/>
            </p14:nvContentPartPr>
            <p14:xfrm>
              <a:off x="2699539" y="3708273"/>
              <a:ext cx="2405880" cy="225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BD6C3B5-0F50-4E6A-96DB-0E145935EF7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36899" y="3645273"/>
                <a:ext cx="2531520" cy="351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 descr="A picture containing logo&#10;&#10;Description automatically generated">
            <a:extLst>
              <a:ext uri="{FF2B5EF4-FFF2-40B4-BE49-F238E27FC236}">
                <a16:creationId xmlns:a16="http://schemas.microsoft.com/office/drawing/2014/main" id="{29EF9F01-E501-497E-B648-27D5300084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1" y="121815"/>
            <a:ext cx="801278" cy="8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6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8B41-A804-4811-945C-FEB67FDB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5CEF7-E2C7-4379-BBAA-A06B4DB56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It’s a 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reference to a specific commit within the history of a Git repository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It’s often used to mark a release, or “snapshot”.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may help to not use the commit hash to check out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85057-F179-4B38-B871-5CE428E0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10" y="1146810"/>
            <a:ext cx="590550" cy="590550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6FF1151-BB5D-44ED-BE77-24D3208BB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1" y="121815"/>
            <a:ext cx="801278" cy="801278"/>
          </a:xfrm>
          <a:prstGeom prst="rect">
            <a:avLst/>
          </a:prstGeom>
        </p:spPr>
      </p:pic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63A71A04-62D9-4486-9C1C-9B5DB2C9E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33" y="3710866"/>
            <a:ext cx="5719790" cy="2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500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74E3-5245-4BF7-AFD1-300E7F89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area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EBD2E-E331-43F6-8CF2-A8F0E5BB3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It’s the area between the repo and the working directory.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You have to go through it to before committing any thing in the repo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It’s useful because it help in committing many changes at the same time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A3D48E-B8C8-4BAE-BE65-D85BD889303E}"/>
              </a:ext>
            </a:extLst>
          </p:cNvPr>
          <p:cNvSpPr/>
          <p:nvPr/>
        </p:nvSpPr>
        <p:spPr>
          <a:xfrm>
            <a:off x="4226560" y="3988646"/>
            <a:ext cx="2631440" cy="1794932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E1F4F-2E88-4EC3-9648-6AADAED49EA9}"/>
              </a:ext>
            </a:extLst>
          </p:cNvPr>
          <p:cNvSpPr txBox="1"/>
          <p:nvPr/>
        </p:nvSpPr>
        <p:spPr>
          <a:xfrm>
            <a:off x="4343400" y="5783578"/>
            <a:ext cx="239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Staging area - index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DE317D-3107-4E87-BB60-486C52C5CEEF}"/>
              </a:ext>
            </a:extLst>
          </p:cNvPr>
          <p:cNvSpPr/>
          <p:nvPr/>
        </p:nvSpPr>
        <p:spPr>
          <a:xfrm>
            <a:off x="7807960" y="3988646"/>
            <a:ext cx="2631440" cy="1794932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25348C-B2A0-468A-85C2-4732FE176696}"/>
              </a:ext>
            </a:extLst>
          </p:cNvPr>
          <p:cNvSpPr/>
          <p:nvPr/>
        </p:nvSpPr>
        <p:spPr>
          <a:xfrm>
            <a:off x="762000" y="3988646"/>
            <a:ext cx="2631440" cy="1794932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5A76E-E990-4AB9-996A-A0769282B5BF}"/>
              </a:ext>
            </a:extLst>
          </p:cNvPr>
          <p:cNvSpPr txBox="1"/>
          <p:nvPr/>
        </p:nvSpPr>
        <p:spPr>
          <a:xfrm>
            <a:off x="975360" y="589524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C064E-85E8-4E90-B86F-08D1DB019DA4}"/>
              </a:ext>
            </a:extLst>
          </p:cNvPr>
          <p:cNvSpPr txBox="1"/>
          <p:nvPr/>
        </p:nvSpPr>
        <p:spPr>
          <a:xfrm>
            <a:off x="8778240" y="5820830"/>
            <a:ext cx="69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</a:t>
            </a:r>
          </a:p>
        </p:txBody>
      </p:sp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54552A14-2F8B-4D5A-A510-679F9B301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0520" y="4408121"/>
            <a:ext cx="914400" cy="914400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8FF5CE31-DE2B-4D4E-A8B3-27285D4CB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" y="4421198"/>
            <a:ext cx="914400" cy="914400"/>
          </a:xfrm>
          <a:prstGeom prst="rect">
            <a:avLst/>
          </a:prstGeom>
        </p:spPr>
      </p:pic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445D2F36-FAEB-4DA8-A266-D57309ED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2200" y="4408121"/>
            <a:ext cx="914400" cy="914400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84E24E80-E404-481B-91E3-36263D7A5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1" y="121815"/>
            <a:ext cx="801278" cy="8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752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27787 0.0002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87 0.00023 L 0.57461 0.00023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27786 0.00023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3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7556E-17 -7.40741E-7 L 0.27786 0.00023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86 0.00023 L 0.57461 0.00023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86 0.00023 L 0.57461 0.00023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  <p:bldP spid="7" grpId="0" animBg="1"/>
      <p:bldP spid="8" grpId="0"/>
      <p:bldP spid="9" grpId="0"/>
    </p:bld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650</TotalTime>
  <Words>642</Words>
  <Application>Microsoft Office PowerPoint</Application>
  <PresentationFormat>Widescreen</PresentationFormat>
  <Paragraphs>98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Univers</vt:lpstr>
      <vt:lpstr>Univers Condensed</vt:lpstr>
      <vt:lpstr>Wingdings</vt:lpstr>
      <vt:lpstr>RetrospectVTI</vt:lpstr>
      <vt:lpstr>Git &amp; GitHub</vt:lpstr>
      <vt:lpstr>PowerPoint Presentation</vt:lpstr>
      <vt:lpstr>Version Control system </vt:lpstr>
      <vt:lpstr>PowerPoint Presentation</vt:lpstr>
      <vt:lpstr>Git </vt:lpstr>
      <vt:lpstr>PowerPoint Presentation</vt:lpstr>
      <vt:lpstr>Branches </vt:lpstr>
      <vt:lpstr>Tags </vt:lpstr>
      <vt:lpstr>Staging area </vt:lpstr>
      <vt:lpstr>Commands we need</vt:lpstr>
      <vt:lpstr>Now let’s go practical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</dc:title>
  <dc:creator>عمر احمد محمد شحاته</dc:creator>
  <cp:lastModifiedBy>عمر احمد محمد شحاته</cp:lastModifiedBy>
  <cp:revision>26</cp:revision>
  <dcterms:created xsi:type="dcterms:W3CDTF">2021-12-23T10:57:17Z</dcterms:created>
  <dcterms:modified xsi:type="dcterms:W3CDTF">2021-12-24T13:47:32Z</dcterms:modified>
</cp:coreProperties>
</file>